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8" r:id="rId3"/>
    <p:sldId id="261" r:id="rId4"/>
    <p:sldId id="262" r:id="rId5"/>
    <p:sldId id="263" r:id="rId6"/>
    <p:sldId id="260" r:id="rId7"/>
    <p:sldId id="257" r:id="rId8"/>
    <p:sldId id="268" r:id="rId9"/>
    <p:sldId id="269" r:id="rId10"/>
    <p:sldId id="264" r:id="rId11"/>
    <p:sldId id="265" r:id="rId12"/>
    <p:sldId id="266" r:id="rId13"/>
    <p:sldId id="267" r:id="rId14"/>
    <p:sldId id="270" r:id="rId15"/>
    <p:sldId id="271" r:id="rId16"/>
    <p:sldId id="272" r:id="rId17"/>
    <p:sldId id="273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59"/>
  </p:normalViewPr>
  <p:slideViewPr>
    <p:cSldViewPr snapToGrid="0">
      <p:cViewPr varScale="1">
        <p:scale>
          <a:sx n="124" d="100"/>
          <a:sy n="124" d="100"/>
        </p:scale>
        <p:origin x="176" y="5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9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7f7a953ee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7f7a953ee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523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7f7a953ee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7f7a953ee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353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7f7a953ee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7f7a953ee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513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7f7a953ee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7f7a953ee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919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7f7a953ee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7f7a953ee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236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7f7a953ee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7f7a953ee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529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7f7a953ee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7f7a953ee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016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7f7a953ee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7f7a953ee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8421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7f7a953ee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7f7a953ee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78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7f7a953ee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7f7a953ee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336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7f7a953ee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7f7a953ee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029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7f7a953ee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7f7a953ee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992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7f7a953ee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7f7a953ee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113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7f7a953ee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7f7a953ee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7f7a953ee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7f7a953ee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050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7f7a953ee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7f7a953ee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249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411" y="4494878"/>
            <a:ext cx="1655112" cy="5727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jp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8" y="13279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Cross-Same-Class Autoencoders for Improved Latent Space </a:t>
            </a:r>
            <a:br>
              <a:rPr lang="en-GB" sz="3200" dirty="0"/>
            </a:br>
            <a:r>
              <a:rPr lang="en-GB" sz="2400" dirty="0"/>
              <a:t>CA1</a:t>
            </a:r>
            <a:r>
              <a:rPr lang="en-GB" sz="3200" dirty="0"/>
              <a:t> </a:t>
            </a:r>
            <a:endParaRPr sz="3200" dirty="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7142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Arthur </a:t>
            </a:r>
            <a:r>
              <a:rPr lang="en-GB" dirty="0" err="1"/>
              <a:t>Lubambo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Sep 2023</a:t>
            </a:r>
            <a:endParaRPr dirty="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6900" y="0"/>
            <a:ext cx="3837650" cy="13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773D08B6-E1B8-A1A2-5FB7-B291C2432F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56"/>
    </mc:Choice>
    <mc:Fallback>
      <p:transition spd="slow" advTm="17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 dirty="0">
                <a:solidFill>
                  <a:schemeClr val="dk2"/>
                </a:solidFill>
              </a:rPr>
              <a:t>Methodology</a:t>
            </a:r>
            <a:endParaRPr sz="242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BBC4EF-D5A0-1182-A34D-243346E61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Convolutional Autoencoder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56A7F8-C6D1-41BF-5B51-596A0A7A3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96" y="1722364"/>
            <a:ext cx="5526156" cy="2976111"/>
          </a:xfrm>
          <a:prstGeom prst="rect">
            <a:avLst/>
          </a:prstGeom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E4441B8B-D16F-388E-DC36-2A0A324C35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17"/>
    </mc:Choice>
    <mc:Fallback>
      <p:transition spd="slow" advTm="13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 dirty="0">
                <a:solidFill>
                  <a:schemeClr val="dk2"/>
                </a:solidFill>
              </a:rPr>
              <a:t>Methodology</a:t>
            </a:r>
            <a:endParaRPr sz="242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BBC4EF-D5A0-1182-A34D-243346E61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Dense Autoencoder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82712-25D2-11AF-5C1B-10D5D9553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478" y="1649897"/>
            <a:ext cx="4450403" cy="3086099"/>
          </a:xfrm>
          <a:prstGeom prst="rect">
            <a:avLst/>
          </a:prstGeom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1DFB02E8-3B6D-31B8-23D0-02915D8B1E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37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26"/>
    </mc:Choice>
    <mc:Fallback>
      <p:transition spd="slow" advTm="31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 dirty="0">
                <a:solidFill>
                  <a:schemeClr val="dk2"/>
                </a:solidFill>
              </a:rPr>
              <a:t>Methodology</a:t>
            </a:r>
            <a:endParaRPr sz="242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BBC4EF-D5A0-1182-A34D-243346E61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  <a:p>
            <a:pPr lvl="1"/>
            <a:r>
              <a:rPr lang="en-US" dirty="0"/>
              <a:t>Calculate Vectors in Latent Space for Test Data</a:t>
            </a:r>
          </a:p>
          <a:p>
            <a:pPr lvl="1"/>
            <a:r>
              <a:rPr lang="en-US" dirty="0"/>
              <a:t>Calculate Centroid for Each Class</a:t>
            </a:r>
          </a:p>
          <a:p>
            <a:pPr lvl="1"/>
            <a:r>
              <a:rPr lang="en-US" dirty="0"/>
              <a:t>Run KNN using centroid of each class as training</a:t>
            </a:r>
          </a:p>
          <a:p>
            <a:pPr lvl="1"/>
            <a:r>
              <a:rPr lang="en-US" dirty="0"/>
              <a:t>Evaluate the predicted class with the real class</a:t>
            </a:r>
          </a:p>
          <a:p>
            <a:pPr lvl="2"/>
            <a:r>
              <a:rPr lang="en-US" dirty="0"/>
              <a:t>F1Score</a:t>
            </a:r>
          </a:p>
          <a:p>
            <a:pPr lvl="2"/>
            <a:r>
              <a:rPr lang="en-US" dirty="0"/>
              <a:t>Rand Index</a:t>
            </a:r>
          </a:p>
        </p:txBody>
      </p:sp>
      <p:pic>
        <p:nvPicPr>
          <p:cNvPr id="11268" name="Picture 4" descr="matlab - Misplaced centroid in clusters - Stack Overflow">
            <a:extLst>
              <a:ext uri="{FF2B5EF4-FFF2-40B4-BE49-F238E27FC236}">
                <a16:creationId xmlns:a16="http://schemas.microsoft.com/office/drawing/2014/main" id="{F9E4159A-1158-1BB2-0DB6-CAE913580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570" y="1152475"/>
            <a:ext cx="3304903" cy="247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21B03CCE-438A-1CFC-A262-389FB2507D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60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37"/>
    </mc:Choice>
    <mc:Fallback>
      <p:transition spd="slow" advTm="56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 dirty="0">
                <a:solidFill>
                  <a:schemeClr val="dk2"/>
                </a:solidFill>
              </a:rPr>
              <a:t>Methodology</a:t>
            </a:r>
            <a:endParaRPr sz="242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BBC4EF-D5A0-1182-A34D-243346E61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  <a:p>
            <a:pPr lvl="1"/>
            <a:r>
              <a:rPr lang="en-US" dirty="0"/>
              <a:t>Calculate Vectors in Latent Space for Test Data</a:t>
            </a:r>
          </a:p>
          <a:p>
            <a:pPr lvl="1"/>
            <a:r>
              <a:rPr lang="en-US" dirty="0"/>
              <a:t>Calculate Centroid for Each Class</a:t>
            </a:r>
          </a:p>
          <a:p>
            <a:pPr lvl="1"/>
            <a:r>
              <a:rPr lang="en-US" dirty="0"/>
              <a:t>Run KNN using centroid of each class as training</a:t>
            </a:r>
          </a:p>
          <a:p>
            <a:pPr lvl="1"/>
            <a:r>
              <a:rPr lang="en-US" dirty="0"/>
              <a:t>Evaluate the predicted class with the real class</a:t>
            </a:r>
          </a:p>
          <a:p>
            <a:pPr lvl="2"/>
            <a:r>
              <a:rPr lang="en-US" dirty="0"/>
              <a:t>F1Score</a:t>
            </a:r>
          </a:p>
          <a:p>
            <a:pPr lvl="2"/>
            <a:r>
              <a:rPr lang="en-US" dirty="0"/>
              <a:t>Rand Index</a:t>
            </a:r>
          </a:p>
        </p:txBody>
      </p:sp>
      <p:pic>
        <p:nvPicPr>
          <p:cNvPr id="11268" name="Picture 4" descr="matlab - Misplaced centroid in clusters - Stack Overflow">
            <a:extLst>
              <a:ext uri="{FF2B5EF4-FFF2-40B4-BE49-F238E27FC236}">
                <a16:creationId xmlns:a16="http://schemas.microsoft.com/office/drawing/2014/main" id="{F9E4159A-1158-1BB2-0DB6-CAE913580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570" y="1152475"/>
            <a:ext cx="3304903" cy="247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F77F0490-2BEC-ED43-D93B-40F185DB88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35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4"/>
    </mc:Choice>
    <mc:Fallback>
      <p:transition spd="slow" advTm="1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 dirty="0">
                <a:solidFill>
                  <a:schemeClr val="dk2"/>
                </a:solidFill>
              </a:rPr>
              <a:t>Results</a:t>
            </a:r>
            <a:endParaRPr sz="242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BBC4EF-D5A0-1182-A34D-243346E61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Convolutional</a:t>
            </a:r>
          </a:p>
          <a:p>
            <a:pPr lvl="1"/>
            <a:endParaRPr 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2FAB445-559A-F1A7-3811-D69664FFA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23" y="1881051"/>
            <a:ext cx="2655873" cy="185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F850A1F1-5EFF-8E5A-158C-35EA300D6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587" y="1881051"/>
            <a:ext cx="2655873" cy="182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C7DBD083-4A54-3BA4-4BD5-949E24EE7A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97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90"/>
    </mc:Choice>
    <mc:Fallback>
      <p:transition spd="slow" advTm="42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 dirty="0">
                <a:solidFill>
                  <a:schemeClr val="dk2"/>
                </a:solidFill>
              </a:rPr>
              <a:t>Results</a:t>
            </a:r>
            <a:endParaRPr sz="242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BBC4EF-D5A0-1182-A34D-243346E61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Dense</a:t>
            </a:r>
          </a:p>
          <a:p>
            <a:pPr lvl="1"/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11C86BB-57F6-B99D-696A-2C6D4A08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88" y="1885224"/>
            <a:ext cx="2750911" cy="195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E9828ADC-9B76-1F8C-D617-153A685D0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39" y="1927789"/>
            <a:ext cx="2750910" cy="192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CB8ABB4B-AB67-5C7F-7E66-756E4E271D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19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44"/>
    </mc:Choice>
    <mc:Fallback>
      <p:transition spd="slow" advTm="31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 dirty="0">
                <a:solidFill>
                  <a:schemeClr val="dk2"/>
                </a:solidFill>
              </a:rPr>
              <a:t>Results</a:t>
            </a:r>
            <a:endParaRPr sz="242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BBC4EF-D5A0-1182-A34D-243346E61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0BCF6A-A7F6-0DD4-818E-CC77E21B1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15" y="1698132"/>
            <a:ext cx="5391863" cy="2397404"/>
          </a:xfrm>
          <a:prstGeom prst="rect">
            <a:avLst/>
          </a:prstGeom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518CFFC8-EC4E-3B1A-D0D0-0CA4AB935B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64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08"/>
    </mc:Choice>
    <mc:Fallback>
      <p:transition spd="slow" advTm="47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 dirty="0">
                <a:solidFill>
                  <a:schemeClr val="dk2"/>
                </a:solidFill>
              </a:rPr>
              <a:t>Results</a:t>
            </a:r>
            <a:endParaRPr sz="242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BBC4EF-D5A0-1182-A34D-243346E61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2D Plots of Dense Autoencoders</a:t>
            </a:r>
          </a:p>
          <a:p>
            <a:pPr lvl="1"/>
            <a:endParaRPr lang="en-US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5D87F42-7945-7490-4594-2BAC83863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45" y="1674687"/>
            <a:ext cx="3596004" cy="256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DADC2631-1082-E681-0B84-A8692C114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920" y="1608468"/>
            <a:ext cx="3596004" cy="261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C55F3711-E106-3A9C-1E6D-2B8EDA094C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63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960"/>
    </mc:Choice>
    <mc:Fallback>
      <p:transition spd="slow" advTm="74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 dirty="0">
                <a:solidFill>
                  <a:schemeClr val="dk2"/>
                </a:solidFill>
              </a:rPr>
              <a:t>Introduction</a:t>
            </a:r>
            <a:endParaRPr sz="242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BBC4EF-D5A0-1182-A34D-243346E61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  <a:p>
            <a:pPr lvl="1"/>
            <a:r>
              <a:rPr lang="en-US" dirty="0"/>
              <a:t>Unsupervised learning	</a:t>
            </a:r>
          </a:p>
        </p:txBody>
      </p:sp>
      <p:pic>
        <p:nvPicPr>
          <p:cNvPr id="1026" name="Picture 2" descr="Applied Deep Learning - Part 3: Autoencoders | by Arden ...">
            <a:extLst>
              <a:ext uri="{FF2B5EF4-FFF2-40B4-BE49-F238E27FC236}">
                <a16:creationId xmlns:a16="http://schemas.microsoft.com/office/drawing/2014/main" id="{C2B99DD9-D978-B425-0440-C311D259B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05" y="1979822"/>
            <a:ext cx="2960007" cy="168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Kitten staring at the camera">
            <a:extLst>
              <a:ext uri="{FF2B5EF4-FFF2-40B4-BE49-F238E27FC236}">
                <a16:creationId xmlns:a16="http://schemas.microsoft.com/office/drawing/2014/main" id="{6CC8B964-A00B-BD80-917E-8F7A8E27A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438" y="2188323"/>
            <a:ext cx="1043168" cy="766853"/>
          </a:xfrm>
          <a:prstGeom prst="rect">
            <a:avLst/>
          </a:prstGeom>
        </p:spPr>
      </p:pic>
      <p:pic>
        <p:nvPicPr>
          <p:cNvPr id="9" name="Picture 8" descr="Kitten staring at the camera">
            <a:extLst>
              <a:ext uri="{FF2B5EF4-FFF2-40B4-BE49-F238E27FC236}">
                <a16:creationId xmlns:a16="http://schemas.microsoft.com/office/drawing/2014/main" id="{144F85D3-0869-717A-4746-D471F589C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905" y="2220260"/>
            <a:ext cx="1043168" cy="766853"/>
          </a:xfrm>
          <a:prstGeom prst="rect">
            <a:avLst/>
          </a:prstGeom>
        </p:spPr>
      </p:pic>
      <p:pic>
        <p:nvPicPr>
          <p:cNvPr id="13" name="Audio 12">
            <a:extLst>
              <a:ext uri="{FF2B5EF4-FFF2-40B4-BE49-F238E27FC236}">
                <a16:creationId xmlns:a16="http://schemas.microsoft.com/office/drawing/2014/main" id="{8EA40DC6-B61D-E91C-7BE0-21E48E33A7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23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40"/>
    </mc:Choice>
    <mc:Fallback>
      <p:transition spd="slow" advTm="55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 dirty="0">
                <a:solidFill>
                  <a:schemeClr val="dk2"/>
                </a:solidFill>
              </a:rPr>
              <a:t>Introduction</a:t>
            </a:r>
            <a:endParaRPr sz="242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BBC4EF-D5A0-1182-A34D-243346E61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p:pic>
        <p:nvPicPr>
          <p:cNvPr id="1026" name="Picture 2" descr="Applied Deep Learning - Part 3: Autoencoders | by Arden ...">
            <a:extLst>
              <a:ext uri="{FF2B5EF4-FFF2-40B4-BE49-F238E27FC236}">
                <a16:creationId xmlns:a16="http://schemas.microsoft.com/office/drawing/2014/main" id="{C2B99DD9-D978-B425-0440-C311D259B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05" y="1979822"/>
            <a:ext cx="2960007" cy="168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DC5472-7886-949C-58C9-9872585DB79E}"/>
              </a:ext>
            </a:extLst>
          </p:cNvPr>
          <p:cNvCxnSpPr/>
          <p:nvPr/>
        </p:nvCxnSpPr>
        <p:spPr>
          <a:xfrm flipH="1" flipV="1">
            <a:off x="3584508" y="2987113"/>
            <a:ext cx="104049" cy="1441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6D1D0C9-A81C-016E-C9BD-20F3469B368B}"/>
              </a:ext>
            </a:extLst>
          </p:cNvPr>
          <p:cNvSpPr txBox="1"/>
          <p:nvPr/>
        </p:nvSpPr>
        <p:spPr>
          <a:xfrm>
            <a:off x="3756813" y="427458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Latent Space</a:t>
            </a:r>
          </a:p>
        </p:txBody>
      </p:sp>
      <p:pic>
        <p:nvPicPr>
          <p:cNvPr id="3" name="Picture 2" descr="Kitten staring at the camera">
            <a:extLst>
              <a:ext uri="{FF2B5EF4-FFF2-40B4-BE49-F238E27FC236}">
                <a16:creationId xmlns:a16="http://schemas.microsoft.com/office/drawing/2014/main" id="{6CC8B964-A00B-BD80-917E-8F7A8E27A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438" y="2188323"/>
            <a:ext cx="1043168" cy="766853"/>
          </a:xfrm>
          <a:prstGeom prst="rect">
            <a:avLst/>
          </a:prstGeom>
        </p:spPr>
      </p:pic>
      <p:pic>
        <p:nvPicPr>
          <p:cNvPr id="9" name="Picture 8" descr="Kitten staring at the camera">
            <a:extLst>
              <a:ext uri="{FF2B5EF4-FFF2-40B4-BE49-F238E27FC236}">
                <a16:creationId xmlns:a16="http://schemas.microsoft.com/office/drawing/2014/main" id="{144F85D3-0869-717A-4746-D471F589C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905" y="2220260"/>
            <a:ext cx="1043168" cy="766853"/>
          </a:xfrm>
          <a:prstGeom prst="rect">
            <a:avLst/>
          </a:prstGeom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6FBC4ADE-4108-6D39-ECF8-7A3392C3DA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65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05"/>
    </mc:Choice>
    <mc:Fallback>
      <p:transition spd="slow" advTm="20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 dirty="0">
                <a:solidFill>
                  <a:schemeClr val="dk2"/>
                </a:solidFill>
              </a:rPr>
              <a:t>Introduction</a:t>
            </a:r>
            <a:endParaRPr sz="242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BBC4EF-D5A0-1182-A34D-243346E61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p:pic>
        <p:nvPicPr>
          <p:cNvPr id="1026" name="Picture 2" descr="Applied Deep Learning - Part 3: Autoencoders | by Arden ...">
            <a:extLst>
              <a:ext uri="{FF2B5EF4-FFF2-40B4-BE49-F238E27FC236}">
                <a16:creationId xmlns:a16="http://schemas.microsoft.com/office/drawing/2014/main" id="{C2B99DD9-D978-B425-0440-C311D259B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750" y="2077032"/>
            <a:ext cx="2960007" cy="168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DC5472-7886-949C-58C9-9872585DB79E}"/>
              </a:ext>
            </a:extLst>
          </p:cNvPr>
          <p:cNvCxnSpPr>
            <a:cxnSpLocks/>
          </p:cNvCxnSpPr>
          <p:nvPr/>
        </p:nvCxnSpPr>
        <p:spPr>
          <a:xfrm flipH="1" flipV="1">
            <a:off x="2731753" y="3164440"/>
            <a:ext cx="956804" cy="1264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6D1D0C9-A81C-016E-C9BD-20F3469B368B}"/>
              </a:ext>
            </a:extLst>
          </p:cNvPr>
          <p:cNvSpPr txBox="1"/>
          <p:nvPr/>
        </p:nvSpPr>
        <p:spPr>
          <a:xfrm>
            <a:off x="3756813" y="427458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Latent Space</a:t>
            </a:r>
          </a:p>
        </p:txBody>
      </p:sp>
      <p:pic>
        <p:nvPicPr>
          <p:cNvPr id="6146" name="Picture 2" descr="Clustering with Machine Learning | Rocketloop">
            <a:extLst>
              <a:ext uri="{FF2B5EF4-FFF2-40B4-BE49-F238E27FC236}">
                <a16:creationId xmlns:a16="http://schemas.microsoft.com/office/drawing/2014/main" id="{6FF2222F-742A-79A5-2791-69093E3DA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675" y="1972416"/>
            <a:ext cx="2424195" cy="230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extLst>
              <a:ext uri="{FF2B5EF4-FFF2-40B4-BE49-F238E27FC236}">
                <a16:creationId xmlns:a16="http://schemas.microsoft.com/office/drawing/2014/main" id="{F7797222-0714-8F4D-90FD-4CF0FF7625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4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32"/>
    </mc:Choice>
    <mc:Fallback>
      <p:transition spd="slow" advTm="37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 dirty="0">
                <a:solidFill>
                  <a:schemeClr val="dk2"/>
                </a:solidFill>
              </a:rPr>
              <a:t>Introduction</a:t>
            </a:r>
            <a:endParaRPr sz="242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BBC4EF-D5A0-1182-A34D-243346E61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Latent Space </a:t>
            </a:r>
          </a:p>
          <a:p>
            <a:pPr lvl="1"/>
            <a:r>
              <a:rPr lang="en-US" dirty="0"/>
              <a:t>Dimensionality Reduction for Classification</a:t>
            </a:r>
          </a:p>
          <a:p>
            <a:pPr lvl="1"/>
            <a:r>
              <a:rPr lang="en-US" dirty="0"/>
              <a:t>Clustering</a:t>
            </a:r>
          </a:p>
          <a:p>
            <a:pPr lvl="1"/>
            <a:r>
              <a:rPr lang="en-US" dirty="0"/>
              <a:t>Embedding</a:t>
            </a:r>
          </a:p>
          <a:p>
            <a:pPr lvl="1"/>
            <a:endParaRPr lang="en-US" dirty="0"/>
          </a:p>
        </p:txBody>
      </p:sp>
      <p:pic>
        <p:nvPicPr>
          <p:cNvPr id="2" name="Picture 2" descr="Clustering with Machine Learning | Rocketloop">
            <a:extLst>
              <a:ext uri="{FF2B5EF4-FFF2-40B4-BE49-F238E27FC236}">
                <a16:creationId xmlns:a16="http://schemas.microsoft.com/office/drawing/2014/main" id="{8C1A93B5-ED7E-5755-DD38-96B9A9FC2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507" y="2188174"/>
            <a:ext cx="2641239" cy="251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0199E78F-31CF-2D7F-5959-AD39BAE9BD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24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53"/>
    </mc:Choice>
    <mc:Fallback>
      <p:transition spd="slow" advTm="35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 dirty="0">
                <a:solidFill>
                  <a:schemeClr val="dk2"/>
                </a:solidFill>
              </a:rPr>
              <a:t>Introduction</a:t>
            </a:r>
            <a:endParaRPr sz="242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BBC4EF-D5A0-1182-A34D-243346E61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Cross-Same-Class Autoencoders</a:t>
            </a:r>
          </a:p>
          <a:p>
            <a:pPr lvl="1"/>
            <a:r>
              <a:rPr lang="en-US" dirty="0"/>
              <a:t>Semi-Supervised Learning</a:t>
            </a:r>
          </a:p>
        </p:txBody>
      </p:sp>
      <p:pic>
        <p:nvPicPr>
          <p:cNvPr id="1026" name="Picture 2" descr="Applied Deep Learning - Part 3: Autoencoders | by Arden ...">
            <a:extLst>
              <a:ext uri="{FF2B5EF4-FFF2-40B4-BE49-F238E27FC236}">
                <a16:creationId xmlns:a16="http://schemas.microsoft.com/office/drawing/2014/main" id="{C2B99DD9-D978-B425-0440-C311D259B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05" y="1979822"/>
            <a:ext cx="2960007" cy="168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DC5472-7886-949C-58C9-9872585DB79E}"/>
              </a:ext>
            </a:extLst>
          </p:cNvPr>
          <p:cNvCxnSpPr/>
          <p:nvPr/>
        </p:nvCxnSpPr>
        <p:spPr>
          <a:xfrm flipH="1" flipV="1">
            <a:off x="3584508" y="2987113"/>
            <a:ext cx="104049" cy="1441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6D1D0C9-A81C-016E-C9BD-20F3469B368B}"/>
              </a:ext>
            </a:extLst>
          </p:cNvPr>
          <p:cNvSpPr txBox="1"/>
          <p:nvPr/>
        </p:nvSpPr>
        <p:spPr>
          <a:xfrm>
            <a:off x="3756813" y="4274583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Latent Space</a:t>
            </a:r>
          </a:p>
        </p:txBody>
      </p:sp>
      <p:pic>
        <p:nvPicPr>
          <p:cNvPr id="3" name="Picture 2" descr="Kitten staring at the camera">
            <a:extLst>
              <a:ext uri="{FF2B5EF4-FFF2-40B4-BE49-F238E27FC236}">
                <a16:creationId xmlns:a16="http://schemas.microsoft.com/office/drawing/2014/main" id="{6CC8B964-A00B-BD80-917E-8F7A8E27A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438" y="2188323"/>
            <a:ext cx="1043168" cy="766853"/>
          </a:xfrm>
          <a:prstGeom prst="rect">
            <a:avLst/>
          </a:prstGeom>
        </p:spPr>
      </p:pic>
      <p:pic>
        <p:nvPicPr>
          <p:cNvPr id="2" name="Picture 1" descr="Cat resting on a blanket">
            <a:extLst>
              <a:ext uri="{FF2B5EF4-FFF2-40B4-BE49-F238E27FC236}">
                <a16:creationId xmlns:a16="http://schemas.microsoft.com/office/drawing/2014/main" id="{139F17F2-4BB5-587D-1B20-61481DD8D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6569" y="2226155"/>
            <a:ext cx="1089070" cy="780230"/>
          </a:xfrm>
          <a:prstGeom prst="rect">
            <a:avLst/>
          </a:prstGeom>
        </p:spPr>
      </p:pic>
      <p:pic>
        <p:nvPicPr>
          <p:cNvPr id="10" name="Audio 9">
            <a:extLst>
              <a:ext uri="{FF2B5EF4-FFF2-40B4-BE49-F238E27FC236}">
                <a16:creationId xmlns:a16="http://schemas.microsoft.com/office/drawing/2014/main" id="{0BE541F7-9B08-D02D-D77A-0BF2FF5F45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0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472"/>
    </mc:Choice>
    <mc:Fallback>
      <p:transition spd="slow" advTm="81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 dirty="0">
                <a:solidFill>
                  <a:schemeClr val="dk2"/>
                </a:solidFill>
              </a:rPr>
              <a:t>Methodology</a:t>
            </a:r>
            <a:endParaRPr sz="242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BBC4EF-D5A0-1182-A34D-243346E61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AE vs CSC-AE</a:t>
            </a:r>
          </a:p>
          <a:p>
            <a:r>
              <a:rPr lang="en-US" dirty="0"/>
              <a:t>Experiments </a:t>
            </a:r>
          </a:p>
          <a:p>
            <a:pPr lvl="1"/>
            <a:r>
              <a:rPr lang="en-US" dirty="0"/>
              <a:t>Dataset </a:t>
            </a:r>
          </a:p>
          <a:p>
            <a:pPr lvl="2"/>
            <a:r>
              <a:rPr lang="en-US" dirty="0"/>
              <a:t>MNIST</a:t>
            </a:r>
          </a:p>
          <a:p>
            <a:pPr lvl="1"/>
            <a:r>
              <a:rPr lang="en-US" dirty="0"/>
              <a:t>Data Preparation</a:t>
            </a:r>
          </a:p>
          <a:p>
            <a:pPr lvl="1"/>
            <a:r>
              <a:rPr lang="en-US" dirty="0"/>
              <a:t>Architecture</a:t>
            </a:r>
          </a:p>
          <a:p>
            <a:pPr lvl="2"/>
            <a:r>
              <a:rPr lang="en-US" dirty="0"/>
              <a:t>Convolutional Autoencoder</a:t>
            </a:r>
          </a:p>
          <a:p>
            <a:pPr lvl="2"/>
            <a:r>
              <a:rPr lang="en-US" dirty="0"/>
              <a:t>Dense Autoencoder </a:t>
            </a:r>
          </a:p>
        </p:txBody>
      </p:sp>
      <p:pic>
        <p:nvPicPr>
          <p:cNvPr id="1030" name="Picture 6" descr="How to Develop a CNN for MNIST Handwritten Digit Classification -  MachineLearningMastery.com">
            <a:extLst>
              <a:ext uri="{FF2B5EF4-FFF2-40B4-BE49-F238E27FC236}">
                <a16:creationId xmlns:a16="http://schemas.microsoft.com/office/drawing/2014/main" id="{1C6341B5-ED78-A749-0E2F-F67D69D4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885" y="1595301"/>
            <a:ext cx="2603863" cy="195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E2FFB300-B516-2C70-A4FD-61C6AD208E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53"/>
    </mc:Choice>
    <mc:Fallback>
      <p:transition spd="slow" advTm="64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 dirty="0">
                <a:solidFill>
                  <a:schemeClr val="dk2"/>
                </a:solidFill>
              </a:rPr>
              <a:t>Methodology</a:t>
            </a:r>
            <a:endParaRPr sz="242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BBC4EF-D5A0-1182-A34D-243346E61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F8D18F-9ED0-F914-FC52-E91B05F1D0F8}"/>
              </a:ext>
            </a:extLst>
          </p:cNvPr>
          <p:cNvSpPr/>
          <p:nvPr/>
        </p:nvSpPr>
        <p:spPr>
          <a:xfrm>
            <a:off x="975360" y="1741715"/>
            <a:ext cx="896983" cy="13498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OriginalTrain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575EE6-3FCD-64EF-16C5-AEA99BF0971F}"/>
              </a:ext>
            </a:extLst>
          </p:cNvPr>
          <p:cNvSpPr/>
          <p:nvPr/>
        </p:nvSpPr>
        <p:spPr>
          <a:xfrm>
            <a:off x="975359" y="3168065"/>
            <a:ext cx="896983" cy="3023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E57F18-5627-D40B-6C5C-4075F8607023}"/>
              </a:ext>
            </a:extLst>
          </p:cNvPr>
          <p:cNvSpPr txBox="1"/>
          <p:nvPr/>
        </p:nvSpPr>
        <p:spPr>
          <a:xfrm>
            <a:off x="3706378" y="1433938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D2FD9F-CEE3-949A-9E73-06B56D4794A5}"/>
              </a:ext>
            </a:extLst>
          </p:cNvPr>
          <p:cNvSpPr/>
          <p:nvPr/>
        </p:nvSpPr>
        <p:spPr>
          <a:xfrm>
            <a:off x="3767801" y="1741715"/>
            <a:ext cx="896983" cy="13498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OriginalTrain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CDA205-A440-5E1F-C2BD-CCA1AF54C252}"/>
              </a:ext>
            </a:extLst>
          </p:cNvPr>
          <p:cNvSpPr txBox="1"/>
          <p:nvPr/>
        </p:nvSpPr>
        <p:spPr>
          <a:xfrm>
            <a:off x="5538558" y="1433937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56080-376A-7B6C-CD30-DE96AEE6A8DA}"/>
              </a:ext>
            </a:extLst>
          </p:cNvPr>
          <p:cNvSpPr/>
          <p:nvPr/>
        </p:nvSpPr>
        <p:spPr>
          <a:xfrm>
            <a:off x="5372356" y="1741715"/>
            <a:ext cx="896983" cy="13498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OriginalTrain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101E7B-AF62-DC66-07BE-CE631C639BCE}"/>
              </a:ext>
            </a:extLst>
          </p:cNvPr>
          <p:cNvSpPr/>
          <p:nvPr/>
        </p:nvSpPr>
        <p:spPr>
          <a:xfrm>
            <a:off x="5372356" y="3109892"/>
            <a:ext cx="896983" cy="13498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Cross Same Class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DBF491B9-B0E0-DE57-8C5B-31665EBCA1C1}"/>
              </a:ext>
            </a:extLst>
          </p:cNvPr>
          <p:cNvSpPr/>
          <p:nvPr/>
        </p:nvSpPr>
        <p:spPr>
          <a:xfrm>
            <a:off x="6566263" y="1741714"/>
            <a:ext cx="174171" cy="26561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651FF4-732D-68E6-4889-E6E4F0AB40C4}"/>
              </a:ext>
            </a:extLst>
          </p:cNvPr>
          <p:cNvSpPr/>
          <p:nvPr/>
        </p:nvSpPr>
        <p:spPr>
          <a:xfrm>
            <a:off x="6932998" y="1741714"/>
            <a:ext cx="896983" cy="26561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Shuffled</a:t>
            </a:r>
          </a:p>
        </p:txBody>
      </p:sp>
      <p:pic>
        <p:nvPicPr>
          <p:cNvPr id="18" name="Audio 17">
            <a:extLst>
              <a:ext uri="{FF2B5EF4-FFF2-40B4-BE49-F238E27FC236}">
                <a16:creationId xmlns:a16="http://schemas.microsoft.com/office/drawing/2014/main" id="{9ED9646A-5E13-6965-1BEA-FDEB721785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58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994"/>
    </mc:Choice>
    <mc:Fallback>
      <p:transition spd="slow" advTm="85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 dirty="0">
                <a:solidFill>
                  <a:schemeClr val="dk2"/>
                </a:solidFill>
              </a:rPr>
              <a:t>Methodology</a:t>
            </a:r>
            <a:endParaRPr sz="242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BBC4EF-D5A0-1182-A34D-243346E61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575EE6-3FCD-64EF-16C5-AEA99BF0971F}"/>
              </a:ext>
            </a:extLst>
          </p:cNvPr>
          <p:cNvSpPr/>
          <p:nvPr/>
        </p:nvSpPr>
        <p:spPr>
          <a:xfrm>
            <a:off x="653141" y="4181050"/>
            <a:ext cx="896983" cy="3023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E57F18-5627-D40B-6C5C-4075F8607023}"/>
              </a:ext>
            </a:extLst>
          </p:cNvPr>
          <p:cNvSpPr txBox="1"/>
          <p:nvPr/>
        </p:nvSpPr>
        <p:spPr>
          <a:xfrm>
            <a:off x="2569995" y="1447095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D2FD9F-CEE3-949A-9E73-06B56D4794A5}"/>
              </a:ext>
            </a:extLst>
          </p:cNvPr>
          <p:cNvSpPr/>
          <p:nvPr/>
        </p:nvSpPr>
        <p:spPr>
          <a:xfrm>
            <a:off x="2003684" y="2049491"/>
            <a:ext cx="896983" cy="13498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OriginalTrain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CDA205-A440-5E1F-C2BD-CCA1AF54C252}"/>
              </a:ext>
            </a:extLst>
          </p:cNvPr>
          <p:cNvSpPr txBox="1"/>
          <p:nvPr/>
        </p:nvSpPr>
        <p:spPr>
          <a:xfrm>
            <a:off x="5848121" y="1405564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651FF4-732D-68E6-4889-E6E4F0AB40C4}"/>
              </a:ext>
            </a:extLst>
          </p:cNvPr>
          <p:cNvSpPr/>
          <p:nvPr/>
        </p:nvSpPr>
        <p:spPr>
          <a:xfrm>
            <a:off x="5213131" y="1966429"/>
            <a:ext cx="896983" cy="265611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Shuffled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C4155AC-14E9-1B6E-CB86-A96C61B382B2}"/>
              </a:ext>
            </a:extLst>
          </p:cNvPr>
          <p:cNvSpPr/>
          <p:nvPr/>
        </p:nvSpPr>
        <p:spPr>
          <a:xfrm>
            <a:off x="3079911" y="1956303"/>
            <a:ext cx="45719" cy="14430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833547-2B48-7473-EF79-CF16546AC406}"/>
              </a:ext>
            </a:extLst>
          </p:cNvPr>
          <p:cNvSpPr/>
          <p:nvPr/>
        </p:nvSpPr>
        <p:spPr>
          <a:xfrm>
            <a:off x="3335095" y="2002897"/>
            <a:ext cx="896983" cy="110699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CF6178-EC28-B873-BAC0-147B63A9E901}"/>
              </a:ext>
            </a:extLst>
          </p:cNvPr>
          <p:cNvSpPr/>
          <p:nvPr/>
        </p:nvSpPr>
        <p:spPr>
          <a:xfrm>
            <a:off x="3323153" y="3153006"/>
            <a:ext cx="896983" cy="3023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C0DA9638-913A-0E28-A9BD-EC8DDA570B6B}"/>
              </a:ext>
            </a:extLst>
          </p:cNvPr>
          <p:cNvSpPr/>
          <p:nvPr/>
        </p:nvSpPr>
        <p:spPr>
          <a:xfrm>
            <a:off x="6389322" y="2042695"/>
            <a:ext cx="62233" cy="257984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C604E8-825C-BB38-66F8-F96229EC0E1C}"/>
              </a:ext>
            </a:extLst>
          </p:cNvPr>
          <p:cNvSpPr/>
          <p:nvPr/>
        </p:nvSpPr>
        <p:spPr>
          <a:xfrm>
            <a:off x="6568252" y="1966429"/>
            <a:ext cx="896983" cy="21303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F14353-52CD-AFC5-C5E4-BFAA40EB35F8}"/>
              </a:ext>
            </a:extLst>
          </p:cNvPr>
          <p:cNvSpPr/>
          <p:nvPr/>
        </p:nvSpPr>
        <p:spPr>
          <a:xfrm>
            <a:off x="6568252" y="4150441"/>
            <a:ext cx="896983" cy="44526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</a:t>
            </a:r>
          </a:p>
        </p:txBody>
      </p:sp>
      <p:pic>
        <p:nvPicPr>
          <p:cNvPr id="20" name="Audio 19">
            <a:extLst>
              <a:ext uri="{FF2B5EF4-FFF2-40B4-BE49-F238E27FC236}">
                <a16:creationId xmlns:a16="http://schemas.microsoft.com/office/drawing/2014/main" id="{DDB3E42C-007C-7E4B-F57D-C8E5649B25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53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78"/>
    </mc:Choice>
    <mc:Fallback>
      <p:transition spd="slow" advTm="31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171</Words>
  <Application>Microsoft Macintosh PowerPoint</Application>
  <PresentationFormat>On-screen Show (16:9)</PresentationFormat>
  <Paragraphs>79</Paragraphs>
  <Slides>17</Slides>
  <Notes>17</Notes>
  <HiddenSlides>0</HiddenSlides>
  <MMClips>17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Arial</vt:lpstr>
      <vt:lpstr>Simple Light</vt:lpstr>
      <vt:lpstr>Cross-Same-Class Autoencoders for Improved Latent Space  CA1 </vt:lpstr>
      <vt:lpstr>Introduction</vt:lpstr>
      <vt:lpstr>Introduction</vt:lpstr>
      <vt:lpstr>Introduction</vt:lpstr>
      <vt:lpstr>Introduction</vt:lpstr>
      <vt:lpstr>Introduction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Results</vt:lpstr>
      <vt:lpstr>Results</vt:lpstr>
      <vt:lpstr>Results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&amp; Professional Ethics CA1 </dc:title>
  <cp:lastModifiedBy>Arthur Lubambo</cp:lastModifiedBy>
  <cp:revision>4</cp:revision>
  <dcterms:modified xsi:type="dcterms:W3CDTF">2023-10-07T22:23:20Z</dcterms:modified>
</cp:coreProperties>
</file>